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97675" cy="9926638"/>
  <p:defaultTextStyle>
    <a:defPPr>
      <a:defRPr lang="nl-B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5" autoAdjust="0"/>
  </p:normalViewPr>
  <p:slideViewPr>
    <p:cSldViewPr>
      <p:cViewPr varScale="1">
        <p:scale>
          <a:sx n="87" d="100"/>
          <a:sy n="87" d="100"/>
        </p:scale>
        <p:origin x="-106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AA432EF-059D-492A-9CF4-EA74EAAE2A9B}" type="datetimeFigureOut">
              <a:rPr lang="nl-NL"/>
              <a:pPr>
                <a:defRPr/>
              </a:pPr>
              <a:t>13-2-2012</a:t>
            </a:fld>
            <a:endParaRPr lang="nl-NL"/>
          </a:p>
        </p:txBody>
      </p:sp>
      <p:sp>
        <p:nvSpPr>
          <p:cNvPr id="4100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006531F-CEB4-4422-AB4B-121C21648F7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4E0EF-5A11-4F06-A2FE-1A8BBFCDA22D}" type="datetime4">
              <a:rPr lang="nl-NL"/>
              <a:pPr>
                <a:defRPr/>
              </a:pPr>
              <a:t>13 februari 2012</a:t>
            </a:fld>
            <a:r>
              <a:rPr lang="nl-NL" sz="1400" i="0" dirty="0"/>
              <a:t>	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Luc Ardies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74E35-ED94-4658-B55D-4730DC517EB9}" type="datetime4">
              <a:rPr lang="nl-NL"/>
              <a:pPr>
                <a:defRPr/>
              </a:pPr>
              <a:t>13 februari 2012</a:t>
            </a:fld>
            <a:r>
              <a:rPr lang="nl-NL" sz="1400" i="0" dirty="0"/>
              <a:t>	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Luc Ardies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86275"/>
                <a:invGamma/>
              </a:schemeClr>
            </a:gs>
          </a:gsLst>
          <a:path path="rect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0525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20938"/>
            <a:ext cx="8229600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92950" y="6381750"/>
            <a:ext cx="1582738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200" i="1">
                <a:latin typeface="+mn-lt"/>
              </a:defRPr>
            </a:lvl1pPr>
          </a:lstStyle>
          <a:p>
            <a:pPr>
              <a:defRPr/>
            </a:pPr>
            <a:fld id="{C5BD5579-3CD8-4F80-93CD-758BCDA50488}" type="datetime4">
              <a:rPr lang="nl-NL"/>
              <a:pPr>
                <a:defRPr/>
              </a:pPr>
              <a:t>13 februari 2012</a:t>
            </a:fld>
            <a:r>
              <a:rPr lang="nl-NL" sz="1400" i="0" dirty="0"/>
              <a:t>	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381750"/>
            <a:ext cx="123825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i="1">
                <a:latin typeface="+mn-lt"/>
              </a:defRPr>
            </a:lvl1pPr>
          </a:lstStyle>
          <a:p>
            <a:pPr>
              <a:defRPr/>
            </a:pPr>
            <a:r>
              <a:rPr lang="nl-NL"/>
              <a:t>Luc Ardies</a:t>
            </a:r>
          </a:p>
        </p:txBody>
      </p:sp>
      <p:pic>
        <p:nvPicPr>
          <p:cNvPr id="1030" name="Picture 7" descr="logo Buurtsuper"/>
          <p:cNvPicPr>
            <a:picLocks noChangeAspect="1" noChangeArrowheads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388" y="404813"/>
            <a:ext cx="152400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el 1"/>
          <p:cNvSpPr>
            <a:spLocks noGrp="1"/>
          </p:cNvSpPr>
          <p:nvPr>
            <p:ph type="ctrTitle"/>
          </p:nvPr>
        </p:nvSpPr>
        <p:spPr>
          <a:xfrm>
            <a:off x="684213" y="2852738"/>
            <a:ext cx="7772400" cy="1470025"/>
          </a:xfrm>
        </p:spPr>
        <p:txBody>
          <a:bodyPr/>
          <a:lstStyle/>
          <a:p>
            <a:pPr eaLnBrk="1" hangingPunct="1"/>
            <a:r>
              <a:rPr lang="en-US" sz="2000" i="1" smtClean="0"/>
              <a:t>“The Industrial Relations in the commerce sector: analysis of organizational models and tools developed by social partners at European and national member States level to guarantee more opportunities to workers and companies”.</a:t>
            </a:r>
            <a:br>
              <a:rPr lang="en-US" sz="2000" i="1" smtClean="0"/>
            </a:br>
            <a:r>
              <a:rPr lang="en-US" sz="2000" i="1" smtClean="0"/>
              <a:t>Budget Heading 04.03.03.01</a:t>
            </a:r>
            <a:r>
              <a:rPr lang="en-US" sz="2000" smtClean="0"/>
              <a:t/>
            </a:r>
            <a:br>
              <a:rPr lang="en-US" sz="2000" smtClean="0"/>
            </a:br>
            <a:r>
              <a:rPr lang="en-US" sz="2000" smtClean="0"/>
              <a:t/>
            </a:r>
            <a:br>
              <a:rPr lang="en-US" sz="2000" smtClean="0"/>
            </a:br>
            <a:r>
              <a:rPr lang="en-US" sz="2000" smtClean="0"/>
              <a:t/>
            </a:r>
            <a:br>
              <a:rPr lang="en-US" sz="2000" smtClean="0"/>
            </a:br>
            <a:r>
              <a:rPr lang="en-US" sz="2400" b="1" smtClean="0"/>
              <a:t>Kick-Off Meeting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b="1" smtClean="0"/>
              <a:t>Perugia, 16th -17th of February 2012</a:t>
            </a:r>
            <a:endParaRPr lang="nl-NL" sz="2400" b="1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jdelijke aanduiding voor datum 1"/>
          <p:cNvSpPr>
            <a:spLocks noGrp="1"/>
          </p:cNvSpPr>
          <p:nvPr>
            <p:ph type="dt" sz="quarter" idx="10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219486-2719-4448-B09B-A3BDE1E0D9A2}" type="datetime4">
              <a:rPr lang="nl-NL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 februari 2012</a:t>
            </a:fld>
            <a:r>
              <a:rPr lang="nl-NL" sz="1400" i="0"/>
              <a:t>	</a:t>
            </a:r>
          </a:p>
        </p:txBody>
      </p:sp>
      <p:sp>
        <p:nvSpPr>
          <p:cNvPr id="5122" name="Tijdelijke aanduiding voor voettekst 2"/>
          <p:cNvSpPr>
            <a:spLocks noGrp="1"/>
          </p:cNvSpPr>
          <p:nvPr>
            <p:ph type="ftr" sz="quarter" idx="11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mtClean="0"/>
              <a:t>Luc Ardies</a:t>
            </a:r>
          </a:p>
        </p:txBody>
      </p:sp>
      <p:sp>
        <p:nvSpPr>
          <p:cNvPr id="7171" name="Tekstvak 4"/>
          <p:cNvSpPr txBox="1">
            <a:spLocks noChangeArrowheads="1"/>
          </p:cNvSpPr>
          <p:nvPr/>
        </p:nvSpPr>
        <p:spPr bwMode="auto">
          <a:xfrm>
            <a:off x="611188" y="1700213"/>
            <a:ext cx="784860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>
              <a:buFont typeface="Wingdings" pitchFamily="2" charset="2"/>
              <a:buChar char="q"/>
            </a:pPr>
            <a:r>
              <a:rPr lang="en-GB" sz="1600"/>
              <a:t>Interprofessional dialogue between employer organisations and employee organisations: </a:t>
            </a:r>
            <a:r>
              <a:rPr lang="en-GB" sz="1600" b="1" i="1"/>
              <a:t>National Labour Council </a:t>
            </a:r>
            <a:r>
              <a:rPr lang="en-GB" sz="1600"/>
              <a:t> </a:t>
            </a:r>
            <a:endParaRPr lang="nl-BE" sz="1600"/>
          </a:p>
          <a:p>
            <a:pPr marL="1200150" lvl="2" indent="-285750">
              <a:buFont typeface="Wingdings" pitchFamily="2" charset="2"/>
              <a:buChar char="ü"/>
            </a:pPr>
            <a:r>
              <a:rPr lang="en-GB" sz="1600"/>
              <a:t>Framework agreement for further sectoral dialogue: e.g. apart from    indexation there is 0.30% wage increase in 2011 - 2012 </a:t>
            </a:r>
            <a:endParaRPr lang="nl-BE" sz="1600"/>
          </a:p>
          <a:p>
            <a:pPr marL="1200150" lvl="2" indent="-285750">
              <a:spcAft>
                <a:spcPts val="600"/>
              </a:spcAft>
              <a:buFont typeface="Wingdings" pitchFamily="2" charset="2"/>
              <a:buChar char="ü"/>
            </a:pPr>
            <a:r>
              <a:rPr lang="en-GB" sz="1600"/>
              <a:t>UNIZO represents SMEs</a:t>
            </a:r>
            <a:endParaRPr lang="nl-BE" sz="1600"/>
          </a:p>
          <a:p>
            <a:pPr marL="742950" lvl="1" indent="-285750">
              <a:buFont typeface="Wingdings" pitchFamily="2" charset="2"/>
              <a:buChar char="q"/>
            </a:pPr>
            <a:r>
              <a:rPr lang="en-GB" sz="1600"/>
              <a:t>Sectoral dialogue between employer organisations and employee organisations: </a:t>
            </a:r>
            <a:r>
              <a:rPr lang="en-GB" sz="1600" b="1" i="1"/>
              <a:t>Joint Committees </a:t>
            </a:r>
            <a:endParaRPr lang="nl-BE" sz="1600" b="1" i="1"/>
          </a:p>
          <a:p>
            <a:pPr marL="1200150" lvl="2" indent="-285750">
              <a:buFont typeface="Wingdings" pitchFamily="2" charset="2"/>
              <a:buChar char="ü"/>
            </a:pPr>
            <a:r>
              <a:rPr lang="en-GB" sz="1600"/>
              <a:t>concrete collective labour agreements on wage and terms of employment </a:t>
            </a:r>
            <a:endParaRPr lang="nl-BE" sz="1600"/>
          </a:p>
          <a:p>
            <a:pPr marL="1200150" lvl="2" indent="-285750">
              <a:buFont typeface="Wingdings" pitchFamily="2" charset="2"/>
              <a:buChar char="ü"/>
            </a:pPr>
            <a:r>
              <a:rPr lang="en-GB" sz="1600"/>
              <a:t>Buurtsuper.be represents employers:</a:t>
            </a:r>
            <a:endParaRPr lang="nl-BE" sz="1600"/>
          </a:p>
          <a:p>
            <a:pPr lvl="3"/>
            <a:r>
              <a:rPr lang="en-GB" sz="1600"/>
              <a:t>- e.g. Joint Committee for Independent Supermarkets (JC 202.01 / white-collar workers)</a:t>
            </a:r>
            <a:endParaRPr lang="nl-BE" sz="1600"/>
          </a:p>
          <a:p>
            <a:pPr lvl="3">
              <a:spcAft>
                <a:spcPts val="600"/>
              </a:spcAft>
            </a:pPr>
            <a:r>
              <a:rPr lang="en-GB" sz="1600"/>
              <a:t>- e.g. Joint Committee for blue-collar workers in the food business (JC 119 / blue-collar workers)</a:t>
            </a:r>
            <a:endParaRPr lang="nl-BE" sz="1600"/>
          </a:p>
          <a:p>
            <a:pPr marL="742950" lvl="1" indent="-285750">
              <a:buFont typeface="Wingdings" pitchFamily="2" charset="2"/>
              <a:buChar char="q"/>
            </a:pPr>
            <a:r>
              <a:rPr lang="en-GB" sz="1600"/>
              <a:t>Every two years there are negotiations on the collective labour agreements (e.g. 2011 – 2012)</a:t>
            </a:r>
            <a:endParaRPr lang="nl-BE" sz="1600"/>
          </a:p>
          <a:p>
            <a:endParaRPr lang="nl-BE"/>
          </a:p>
        </p:txBody>
      </p:sp>
      <p:sp>
        <p:nvSpPr>
          <p:cNvPr id="6" name="Tekstvak 5"/>
          <p:cNvSpPr txBox="1"/>
          <p:nvPr/>
        </p:nvSpPr>
        <p:spPr>
          <a:xfrm>
            <a:off x="611188" y="836613"/>
            <a:ext cx="7345362" cy="641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ctr">
              <a:buFont typeface="Arial" charset="0"/>
              <a:buAutoNum type="arabicPeriod"/>
              <a:defRPr/>
            </a:pPr>
            <a:r>
              <a:rPr lang="en-GB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Social dialogue in Belgium</a:t>
            </a:r>
            <a:endParaRPr lang="nl-BE" sz="3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jdelijke aanduiding voor datum 3"/>
          <p:cNvSpPr>
            <a:spLocks noGrp="1"/>
          </p:cNvSpPr>
          <p:nvPr>
            <p:ph type="dt" sz="quarter" idx="10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E6195C-2E2C-41E6-9D3B-41ACB036CE6D}" type="datetime4">
              <a:rPr lang="nl-NL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 februari 2012</a:t>
            </a:fld>
            <a:r>
              <a:rPr lang="nl-NL" sz="1400" i="0"/>
              <a:t>	</a:t>
            </a:r>
          </a:p>
        </p:txBody>
      </p:sp>
      <p:sp>
        <p:nvSpPr>
          <p:cNvPr id="6146" name="Tijdelijke aanduiding voor voettekst 4"/>
          <p:cNvSpPr>
            <a:spLocks noGrp="1"/>
          </p:cNvSpPr>
          <p:nvPr>
            <p:ph type="ftr" sz="quarter" idx="11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mtClean="0"/>
              <a:t>Luc Ardies</a:t>
            </a:r>
          </a:p>
        </p:txBody>
      </p:sp>
      <p:sp>
        <p:nvSpPr>
          <p:cNvPr id="9219" name="Tekstvak 5"/>
          <p:cNvSpPr txBox="1">
            <a:spLocks noChangeArrowheads="1"/>
          </p:cNvSpPr>
          <p:nvPr/>
        </p:nvSpPr>
        <p:spPr bwMode="auto">
          <a:xfrm>
            <a:off x="604838" y="2420938"/>
            <a:ext cx="7921625" cy="347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>
              <a:lnSpc>
                <a:spcPct val="14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en-GB"/>
              <a:t>Monthly wages +€7.17 (=+0.30%)</a:t>
            </a:r>
            <a:endParaRPr lang="nl-BE"/>
          </a:p>
          <a:p>
            <a:pPr marL="742950" lvl="1" indent="-285750">
              <a:lnSpc>
                <a:spcPct val="14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en-GB"/>
              <a:t>Annual bonus €250</a:t>
            </a:r>
            <a:endParaRPr lang="nl-BE"/>
          </a:p>
          <a:p>
            <a:pPr marL="742950" lvl="1" indent="-285750">
              <a:lnSpc>
                <a:spcPct val="14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en-GB"/>
              <a:t>Bicycle allowance increase from €0.10 to €0.15 per km</a:t>
            </a:r>
            <a:endParaRPr lang="nl-BE"/>
          </a:p>
          <a:p>
            <a:pPr marL="742950" lvl="1" indent="-285750">
              <a:lnSpc>
                <a:spcPct val="14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en-GB"/>
              <a:t>Entitlement to early retirement from 58 years subject to certain conditions (e.g. length of service)</a:t>
            </a:r>
            <a:endParaRPr lang="nl-BE"/>
          </a:p>
          <a:p>
            <a:pPr marL="742950" lvl="1" indent="-285750">
              <a:lnSpc>
                <a:spcPct val="140000"/>
              </a:lnSpc>
              <a:buFont typeface="Wingdings" pitchFamily="2" charset="2"/>
              <a:buChar char="q"/>
            </a:pPr>
            <a:r>
              <a:rPr lang="en-GB"/>
              <a:t>Industrial peace clause: employee organisations make no-action commitment</a:t>
            </a:r>
            <a:endParaRPr lang="nl-BE"/>
          </a:p>
          <a:p>
            <a:pPr>
              <a:lnSpc>
                <a:spcPct val="140000"/>
              </a:lnSpc>
            </a:pPr>
            <a:endParaRPr lang="nl-BE"/>
          </a:p>
        </p:txBody>
      </p:sp>
      <p:sp>
        <p:nvSpPr>
          <p:cNvPr id="7" name="Tekstvak 6"/>
          <p:cNvSpPr txBox="1"/>
          <p:nvPr/>
        </p:nvSpPr>
        <p:spPr>
          <a:xfrm>
            <a:off x="468313" y="1052513"/>
            <a:ext cx="7632700" cy="11906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2. Example of collective labour agreements JC 202.01 2011 – 2012:</a:t>
            </a:r>
            <a:endParaRPr lang="nl-BE" sz="3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jdelijke aanduiding voor datum 3"/>
          <p:cNvSpPr>
            <a:spLocks noGrp="1"/>
          </p:cNvSpPr>
          <p:nvPr>
            <p:ph type="dt" sz="quarter" idx="10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373C5B-B6EC-4827-A7F4-22947DFF74DE}" type="datetime4">
              <a:rPr lang="nl-NL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 februari 2012</a:t>
            </a:fld>
            <a:r>
              <a:rPr lang="nl-NL" sz="1400" i="0"/>
              <a:t>	</a:t>
            </a:r>
          </a:p>
        </p:txBody>
      </p:sp>
      <p:sp>
        <p:nvSpPr>
          <p:cNvPr id="7170" name="Tijdelijke aanduiding voor voettekst 4"/>
          <p:cNvSpPr>
            <a:spLocks noGrp="1"/>
          </p:cNvSpPr>
          <p:nvPr>
            <p:ph type="ftr" sz="quarter" idx="11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mtClean="0"/>
              <a:t>Luc Ardies</a:t>
            </a:r>
          </a:p>
        </p:txBody>
      </p:sp>
      <p:sp>
        <p:nvSpPr>
          <p:cNvPr id="11267" name="Tekstvak 5"/>
          <p:cNvSpPr txBox="1">
            <a:spLocks noChangeArrowheads="1"/>
          </p:cNvSpPr>
          <p:nvPr/>
        </p:nvSpPr>
        <p:spPr bwMode="auto">
          <a:xfrm>
            <a:off x="782638" y="2309813"/>
            <a:ext cx="7561262" cy="362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en-GB"/>
              <a:t>Obligatory: pay and employments provisions of the collective labour agreements of the Joint Committee</a:t>
            </a:r>
            <a:endParaRPr lang="nl-BE"/>
          </a:p>
          <a:p>
            <a:pPr marL="742950" lvl="1" indent="-28575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en-GB"/>
              <a:t>Employer and employee organisations defend members’ interests in the Joint Committee </a:t>
            </a:r>
            <a:endParaRPr lang="nl-BE"/>
          </a:p>
          <a:p>
            <a:pPr marL="742950" lvl="1" indent="-285750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en-GB"/>
              <a:t>No trade-union representation and negotiations in SMEs</a:t>
            </a:r>
            <a:endParaRPr lang="nl-BE"/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en-GB"/>
              <a:t>In case of conflict between employer and employee in the company: regional dialogue bodies for mediation</a:t>
            </a:r>
            <a:endParaRPr lang="nl-BE"/>
          </a:p>
          <a:p>
            <a:pPr>
              <a:lnSpc>
                <a:spcPct val="150000"/>
              </a:lnSpc>
            </a:pPr>
            <a:endParaRPr lang="nl-BE"/>
          </a:p>
        </p:txBody>
      </p:sp>
      <p:sp>
        <p:nvSpPr>
          <p:cNvPr id="7" name="Tekstvak 6"/>
          <p:cNvSpPr txBox="1"/>
          <p:nvPr/>
        </p:nvSpPr>
        <p:spPr>
          <a:xfrm>
            <a:off x="827088" y="1196975"/>
            <a:ext cx="7489825" cy="11906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3. Social dialogue in SMEs</a:t>
            </a:r>
            <a:endParaRPr lang="nl-BE" sz="36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nl-BE"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jdelijke aanduiding voor datum 3"/>
          <p:cNvSpPr>
            <a:spLocks noGrp="1"/>
          </p:cNvSpPr>
          <p:nvPr>
            <p:ph type="dt" sz="quarter" idx="10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02F1B1-9405-4968-B123-51BBF85F109B}" type="datetime4">
              <a:rPr lang="nl-NL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 februari 2012</a:t>
            </a:fld>
            <a:r>
              <a:rPr lang="nl-NL" sz="1400" i="0"/>
              <a:t>	</a:t>
            </a:r>
          </a:p>
        </p:txBody>
      </p:sp>
      <p:sp>
        <p:nvSpPr>
          <p:cNvPr id="8194" name="Tijdelijke aanduiding voor voettekst 4"/>
          <p:cNvSpPr>
            <a:spLocks noGrp="1"/>
          </p:cNvSpPr>
          <p:nvPr>
            <p:ph type="ftr" sz="quarter" idx="11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mtClean="0"/>
              <a:t>Luc Ardies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433388" y="1916113"/>
            <a:ext cx="7993062" cy="4802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dirty="0">
                <a:latin typeface="+mn-lt"/>
              </a:rPr>
              <a:t>According to HIVA research, employee satisfaction is highest in SMEs:</a:t>
            </a:r>
            <a:endParaRPr lang="nl-BE" dirty="0">
              <a:latin typeface="+mn-lt"/>
            </a:endParaRPr>
          </a:p>
          <a:p>
            <a:pPr marL="1200150" lvl="2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GB" dirty="0">
                <a:latin typeface="+mn-lt"/>
              </a:rPr>
              <a:t>greater autonomy to take decisions personally</a:t>
            </a:r>
            <a:endParaRPr lang="nl-BE" dirty="0">
              <a:latin typeface="+mn-lt"/>
            </a:endParaRPr>
          </a:p>
          <a:p>
            <a:pPr marL="1200150" lvl="2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GB" dirty="0">
                <a:latin typeface="+mn-lt"/>
              </a:rPr>
              <a:t>varied work</a:t>
            </a:r>
            <a:endParaRPr lang="nl-BE" dirty="0">
              <a:latin typeface="+mn-lt"/>
            </a:endParaRPr>
          </a:p>
          <a:p>
            <a:pPr marL="1200150" lvl="2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GB" dirty="0">
                <a:latin typeface="+mn-lt"/>
              </a:rPr>
              <a:t>direct contact with manager (lack of unwieldy management structure)</a:t>
            </a:r>
            <a:endParaRPr lang="nl-BE" dirty="0">
              <a:latin typeface="+mn-lt"/>
            </a:endParaRPr>
          </a:p>
          <a:p>
            <a:pPr marL="1200150" lvl="2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GB" dirty="0">
                <a:latin typeface="+mn-lt"/>
              </a:rPr>
              <a:t>more transparency vis-à-vis company mission, vision and strategy</a:t>
            </a:r>
            <a:endParaRPr lang="nl-BE" dirty="0">
              <a:latin typeface="+mn-lt"/>
            </a:endParaRP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dirty="0">
                <a:latin typeface="+mn-lt"/>
              </a:rPr>
              <a:t>Pay is lower in independent supermarkets than in supermarket chains (</a:t>
            </a:r>
            <a:r>
              <a:rPr lang="en-GB" i="1" dirty="0">
                <a:latin typeface="+mn-lt"/>
              </a:rPr>
              <a:t>c</a:t>
            </a:r>
            <a:r>
              <a:rPr lang="en-GB" dirty="0">
                <a:latin typeface="+mn-lt"/>
              </a:rPr>
              <a:t>. 10%)</a:t>
            </a:r>
            <a:endParaRPr lang="nl-BE" dirty="0">
              <a:latin typeface="+mn-lt"/>
            </a:endParaRPr>
          </a:p>
          <a:p>
            <a:pPr marL="1257300" lvl="2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GB" dirty="0">
                <a:latin typeface="+mn-lt"/>
              </a:rPr>
              <a:t>Twenty-five year old supermarket employee earns € 1700/month </a:t>
            </a:r>
            <a:endParaRPr lang="nl-BE" dirty="0">
              <a:latin typeface="+mn-lt"/>
            </a:endParaRPr>
          </a:p>
          <a:p>
            <a:pPr marL="1657350" lvl="3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latin typeface="+mn-lt"/>
              </a:rPr>
              <a:t>Employer cost is € 2900/month</a:t>
            </a:r>
            <a:endParaRPr lang="nl-BE" dirty="0">
              <a:latin typeface="+mn-lt"/>
            </a:endParaRPr>
          </a:p>
          <a:p>
            <a:pPr marL="1200150" lvl="2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GB" dirty="0">
                <a:latin typeface="+mn-lt"/>
              </a:rPr>
              <a:t>Weekly working time is 38 hours </a:t>
            </a:r>
            <a:endParaRPr lang="nl-BE" dirty="0">
              <a:latin typeface="+mn-lt"/>
            </a:endParaRP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dirty="0">
                <a:latin typeface="+mn-lt"/>
              </a:rPr>
              <a:t>Social Fund premiums</a:t>
            </a:r>
            <a:endParaRPr lang="nl-BE" dirty="0">
              <a:latin typeface="+mn-lt"/>
            </a:endParaRPr>
          </a:p>
          <a:p>
            <a:pPr marL="1200150" lvl="2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GB" dirty="0">
                <a:latin typeface="+mn-lt"/>
              </a:rPr>
              <a:t>Employers pay extra contribution to social security costs (0.10%)</a:t>
            </a:r>
            <a:endParaRPr lang="nl-BE" dirty="0">
              <a:latin typeface="+mn-lt"/>
            </a:endParaRPr>
          </a:p>
          <a:p>
            <a:pPr marL="1200150" lvl="2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GB" dirty="0">
                <a:latin typeface="+mn-lt"/>
              </a:rPr>
              <a:t>Employees enjoy subsidies for nurseries, etc. </a:t>
            </a:r>
            <a:endParaRPr lang="nl-BE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>
              <a:latin typeface="+mn-lt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468313" y="549275"/>
            <a:ext cx="6983412" cy="11906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4. How is personnel involvement increased in SMEs?</a:t>
            </a:r>
            <a:endParaRPr lang="nl-BE" sz="3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jdelijke aanduiding voor datum 3"/>
          <p:cNvSpPr>
            <a:spLocks noGrp="1"/>
          </p:cNvSpPr>
          <p:nvPr>
            <p:ph type="dt" sz="quarter" idx="10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0BC05C-7E35-4DF4-918F-3B97AE2F49A3}" type="datetime4">
              <a:rPr lang="nl-NL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 februari 2012</a:t>
            </a:fld>
            <a:r>
              <a:rPr lang="nl-NL" sz="1400" i="0"/>
              <a:t>	</a:t>
            </a:r>
          </a:p>
        </p:txBody>
      </p:sp>
      <p:sp>
        <p:nvSpPr>
          <p:cNvPr id="9218" name="Tijdelijke aanduiding voor voettekst 4"/>
          <p:cNvSpPr>
            <a:spLocks noGrp="1"/>
          </p:cNvSpPr>
          <p:nvPr>
            <p:ph type="ftr" sz="quarter" idx="11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mtClean="0"/>
              <a:t>Luc Ardies</a:t>
            </a:r>
          </a:p>
        </p:txBody>
      </p:sp>
      <p:sp>
        <p:nvSpPr>
          <p:cNvPr id="15363" name="Tekstvak 5"/>
          <p:cNvSpPr txBox="1">
            <a:spLocks noChangeArrowheads="1"/>
          </p:cNvSpPr>
          <p:nvPr/>
        </p:nvSpPr>
        <p:spPr bwMode="auto">
          <a:xfrm>
            <a:off x="582613" y="2060575"/>
            <a:ext cx="7848600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>
              <a:lnSpc>
                <a:spcPct val="140000"/>
              </a:lnSpc>
              <a:buFont typeface="Wingdings" pitchFamily="2" charset="2"/>
              <a:buChar char="q"/>
            </a:pPr>
            <a:r>
              <a:rPr lang="en-GB"/>
              <a:t>What will motivate an employee in 2020?</a:t>
            </a:r>
            <a:endParaRPr lang="nl-BE"/>
          </a:p>
          <a:p>
            <a:pPr marL="1200150" lvl="2" indent="-285750">
              <a:lnSpc>
                <a:spcPct val="140000"/>
              </a:lnSpc>
              <a:spcAft>
                <a:spcPts val="600"/>
              </a:spcAft>
              <a:buFont typeface="Wingdings" pitchFamily="2" charset="2"/>
              <a:buChar char="ü"/>
            </a:pPr>
            <a:r>
              <a:rPr lang="en-GB"/>
              <a:t>Today’s teenagers (our employees in 2020) do not like strict structures, want to multitask, prefer job enjoyment to job security and a career with one and the same employer</a:t>
            </a:r>
            <a:endParaRPr lang="nl-BE"/>
          </a:p>
          <a:p>
            <a:pPr marL="742950" lvl="1" indent="-285750">
              <a:lnSpc>
                <a:spcPct val="14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en-GB"/>
              <a:t>How should the employer capitalise on this?</a:t>
            </a:r>
            <a:endParaRPr lang="nl-BE"/>
          </a:p>
          <a:p>
            <a:pPr marL="742950" lvl="1" indent="-285750">
              <a:lnSpc>
                <a:spcPct val="140000"/>
              </a:lnSpc>
              <a:buFont typeface="Wingdings" pitchFamily="2" charset="2"/>
              <a:buChar char="q"/>
            </a:pPr>
            <a:r>
              <a:rPr lang="en-GB"/>
              <a:t>What about the growing number of over-fifties on the labour market?</a:t>
            </a:r>
            <a:endParaRPr lang="nl-BE"/>
          </a:p>
          <a:p>
            <a:pPr marL="1200150" lvl="2" indent="-285750">
              <a:lnSpc>
                <a:spcPct val="140000"/>
              </a:lnSpc>
              <a:buFont typeface="Wingdings" pitchFamily="2" charset="2"/>
              <a:buChar char="ü"/>
            </a:pPr>
            <a:r>
              <a:rPr lang="en-GB"/>
              <a:t>How can we deploy them meaningfully in the labour market?</a:t>
            </a:r>
            <a:endParaRPr lang="nl-BE"/>
          </a:p>
          <a:p>
            <a:pPr marL="1200150" lvl="2" indent="-285750">
              <a:lnSpc>
                <a:spcPct val="140000"/>
              </a:lnSpc>
              <a:buFont typeface="Wingdings" pitchFamily="2" charset="2"/>
              <a:buChar char="ü"/>
            </a:pPr>
            <a:r>
              <a:rPr lang="en-GB"/>
              <a:t>How can our collective labour agreements respond to this?</a:t>
            </a:r>
            <a:endParaRPr lang="nl-BE"/>
          </a:p>
          <a:p>
            <a:pPr>
              <a:lnSpc>
                <a:spcPct val="140000"/>
              </a:lnSpc>
            </a:pPr>
            <a:r>
              <a:rPr lang="en-GB"/>
              <a:t> </a:t>
            </a:r>
            <a:endParaRPr lang="nl-BE"/>
          </a:p>
          <a:p>
            <a:pPr>
              <a:lnSpc>
                <a:spcPct val="140000"/>
              </a:lnSpc>
            </a:pPr>
            <a:endParaRPr lang="nl-BE"/>
          </a:p>
        </p:txBody>
      </p:sp>
      <p:sp>
        <p:nvSpPr>
          <p:cNvPr id="7" name="Tekstvak 6"/>
          <p:cNvSpPr txBox="1"/>
          <p:nvPr/>
        </p:nvSpPr>
        <p:spPr>
          <a:xfrm>
            <a:off x="684213" y="1052513"/>
            <a:ext cx="7561262" cy="641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5. Our questions for the future</a:t>
            </a:r>
            <a:endParaRPr lang="nl-BE"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14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0000"/>
      </a:accent1>
      <a:accent2>
        <a:srgbClr val="7D1E26"/>
      </a:accent2>
      <a:accent3>
        <a:srgbClr val="FFFFFF"/>
      </a:accent3>
      <a:accent4>
        <a:srgbClr val="000000"/>
      </a:accent4>
      <a:accent5>
        <a:srgbClr val="AAAAAA"/>
      </a:accent5>
      <a:accent6>
        <a:srgbClr val="711A21"/>
      </a:accent6>
      <a:hlink>
        <a:srgbClr val="D1282C"/>
      </a:hlink>
      <a:folHlink>
        <a:srgbClr val="7D1E26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0000"/>
        </a:accent1>
        <a:accent2>
          <a:srgbClr val="A50021"/>
        </a:accent2>
        <a:accent3>
          <a:srgbClr val="FFFFFF"/>
        </a:accent3>
        <a:accent4>
          <a:srgbClr val="000000"/>
        </a:accent4>
        <a:accent5>
          <a:srgbClr val="AAAAAA"/>
        </a:accent5>
        <a:accent6>
          <a:srgbClr val="95001D"/>
        </a:accent6>
        <a:hlink>
          <a:srgbClr val="FF0000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14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000000"/>
        </a:accent1>
        <a:accent2>
          <a:srgbClr val="7D1E26"/>
        </a:accent2>
        <a:accent3>
          <a:srgbClr val="FFFFFF"/>
        </a:accent3>
        <a:accent4>
          <a:srgbClr val="000000"/>
        </a:accent4>
        <a:accent5>
          <a:srgbClr val="AAAAAA"/>
        </a:accent5>
        <a:accent6>
          <a:srgbClr val="711A21"/>
        </a:accent6>
        <a:hlink>
          <a:srgbClr val="D1282C"/>
        </a:hlink>
        <a:folHlink>
          <a:srgbClr val="7D1E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</TotalTime>
  <Words>436</Words>
  <Application>Microsoft Office PowerPoint</Application>
  <PresentationFormat>On-screen Show (4:3)</PresentationFormat>
  <Paragraphs>53</Paragraphs>
  <Slides>6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Ontwerpsjabloon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Standaardontwerp</vt:lpstr>
      <vt:lpstr>“The Industrial Relations in the commerce sector: analysis of organizational models and tools developed by social partners at European and national member States level to guarantee more opportunities to workers and companies”. Budget Heading 04.03.03.01   Kick-Off Meeting Perugia, 16th -17th of February 2012</vt:lpstr>
      <vt:lpstr>Dia 2</vt:lpstr>
      <vt:lpstr>Dia 3</vt:lpstr>
      <vt:lpstr>Dia 4</vt:lpstr>
      <vt:lpstr>Dia 5</vt:lpstr>
      <vt:lpstr>Dia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Sarah Brébar</dc:creator>
  <cp:lastModifiedBy>uniperb</cp:lastModifiedBy>
  <cp:revision>12</cp:revision>
  <dcterms:created xsi:type="dcterms:W3CDTF">2012-02-08T08:59:49Z</dcterms:created>
  <dcterms:modified xsi:type="dcterms:W3CDTF">2012-02-13T13:31:45Z</dcterms:modified>
</cp:coreProperties>
</file>